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40"/>
  </p:notesMasterIdLst>
  <p:sldIdLst>
    <p:sldId id="256" r:id="rId5"/>
    <p:sldId id="257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7" r:id="rId18"/>
    <p:sldId id="279" r:id="rId19"/>
    <p:sldId id="280" r:id="rId20"/>
    <p:sldId id="281" r:id="rId21"/>
    <p:sldId id="282" r:id="rId22"/>
    <p:sldId id="283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70" r:id="rId33"/>
    <p:sldId id="272" r:id="rId34"/>
    <p:sldId id="273" r:id="rId35"/>
    <p:sldId id="274" r:id="rId36"/>
    <p:sldId id="275" r:id="rId37"/>
    <p:sldId id="276" r:id="rId38"/>
    <p:sldId id="27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3" autoAdjust="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Zuidema" userId="S::phzuidema@st.noorderpoort.nl::96275fc6-53dc-4f9e-8ca2-7ceba8197835" providerId="AD" clId="Web-{C698634D-F466-42E0-B669-D8BC87150681}"/>
    <pc:docChg chg="addSld">
      <pc:chgData name="Peter Zuidema" userId="S::phzuidema@st.noorderpoort.nl::96275fc6-53dc-4f9e-8ca2-7ceba8197835" providerId="AD" clId="Web-{C698634D-F466-42E0-B669-D8BC87150681}" dt="2018-04-23T15:51:10.540" v="0"/>
      <pc:docMkLst>
        <pc:docMk/>
      </pc:docMkLst>
      <pc:sldChg chg="new">
        <pc:chgData name="Peter Zuidema" userId="S::phzuidema@st.noorderpoort.nl::96275fc6-53dc-4f9e-8ca2-7ceba8197835" providerId="AD" clId="Web-{C698634D-F466-42E0-B669-D8BC87150681}" dt="2018-04-23T15:51:10.540" v="0"/>
        <pc:sldMkLst>
          <pc:docMk/>
          <pc:sldMk cId="2706812543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B9B5F-6EF3-4DC6-B86F-9C7AEB7C8FAC}" type="datetimeFigureOut">
              <a:rPr lang="nl-NL" smtClean="0"/>
              <a:t>14-10-2018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77C87-5F6C-4D0A-8EA8-84A5B3D210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2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CBB7B41-5D74-460B-95A5-BE1E3741B7DD}" type="datetime1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nl-NL" smtClean="0"/>
              <a:t>Psychische Functies/ Cyclus Psychpathologie voor MBO/ Noorderpoort Groningen / februari- juli  2018  / Samenstelling Gert Jan Lute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687F-6B8C-470F-89E4-421846065C40}" type="datetime1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Psychische Functies/ Cyclus Psychpathologie voor MBO/ Noorderpoort Groningen / februari- juli  2018  / Samenstelling Gert Jan Lute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0B29-0557-4D2A-9BDF-2770CA3B4686}" type="datetime1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Psychische Functies/ Cyclus Psychpathologie voor MBO/ Noorderpoort Groningen / februari- juli  2018  / Samenstelling Gert Jan Lute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00F1-CFE3-45CC-8B90-1CD5EB5A9383}" type="datetime1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Psychische Functies/ Cyclus Psychpathologie voor MBO/ Noorderpoort Groningen / februari- juli  2018  / Samenstelling Gert Jan Lute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188F-42CC-4502-B41C-15373DB3DD93}" type="datetime1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Psychische Functies/ Cyclus Psychpathologie voor MBO/ Noorderpoort Groningen / februari- juli  2018  / Samenstelling Gert Jan Lute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8A67-2DBB-4A82-B1BD-77945BF79379}" type="datetime1">
              <a:rPr lang="en-US" smtClean="0"/>
              <a:t>10/14/2018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Psychische Functies/ Cyclus Psychpathologie voor MBO/ Noorderpoort Groningen / februari- juli  2018  / Samenstelling Gert Jan Lute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DDFB-33DA-49EE-A8CD-B332B0E3F919}" type="datetime1">
              <a:rPr lang="en-US" smtClean="0"/>
              <a:t>10/14/2018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nl-NL" smtClean="0"/>
              <a:t>Psychische Functies/ Cyclus Psychpathologie voor MBO/ Noorderpoort Groningen / februari- juli  2018  / Samenstelling Gert Jan Lute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6C46F9C-1ECA-48CC-8DC3-40E94995863E}" type="datetime1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Psychische Functies/ Cyclus Psychpathologie voor MBO/ Noorderpoort Groningen / februari- juli  2018  / Samenstelling Gert Jan Lute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BE3C9B5-2EE9-40EE-8BE0-C2CEA5037CA6}" type="datetime1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Psychische Functies/ Cyclus Psychpathologie voor MBO/ Noorderpoort Groningen / februari- juli  2018  / Samenstelling Gert Jan Lute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4D7D-5757-4A5A-A6FC-0841243DBF83}" type="datetime1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Psychische Functies/ Cyclus Psychpathologie voor MBO/ Noorderpoort Groningen / februari- juli  2018  / Samenstelling Gert Jan Lute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950E-CA9A-476B-9948-2B0047CCE901}" type="datetime1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Psychische Functies/ Cyclus Psychpathologie voor MBO/ Noorderpoort Groningen / februari- juli  2018  / Samenstelling Gert Jan Lute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431-1679-484C-85AB-AC7A6DBEF1B8}" type="datetime1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Psychische Functies/ Cyclus Psychpathologie voor MBO/ Noorderpoort Groningen / februari- juli  2018  / Samenstelling Gert Jan Lute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FF80-7461-4BDB-83C8-328ABBD925C2}" type="datetime1">
              <a:rPr lang="en-US" smtClean="0"/>
              <a:t>10/14/2018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Psychische Functies/ Cyclus Psychpathologie voor MBO/ Noorderpoort Groningen / februari- juli  2018  / Samenstelling Gert Jan Lute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CC52-89D5-4F91-BAED-97E11E70693F}" type="datetime1">
              <a:rPr lang="en-US" smtClean="0"/>
              <a:t>10/14/2018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Psychische Functies/ Cyclus Psychpathologie voor MBO/ Noorderpoort Groningen / februari- juli  2018  / Samenstelling Gert Jan Lute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178B-DAD1-48FC-B986-5E00DD99D782}" type="datetime1">
              <a:rPr lang="en-US" smtClean="0"/>
              <a:t>10/14/2018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Psychische Functies/ Cyclus Psychpathologie voor MBO/ Noorderpoort Groningen / februari- juli  2018  / Samenstelling Gert Jan Lute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9409-8AC6-4945-A1F7-E8405956FE08}" type="datetime1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Psychische Functies/ Cyclus Psychpathologie voor MBO/ Noorderpoort Groningen / februari- juli  2018  / Samenstelling Gert Jan Lute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5E06-7E9E-44AD-B662-B297E9F2B86A}" type="datetime1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Psychische Functies/ Cyclus Psychpathologie voor MBO/ Noorderpoort Groningen / februari- juli  2018  / Samenstelling Gert Jan Lute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7200EF1-9D8A-4E1B-89F2-AA2AFDCBF122}" type="datetime1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Psychische Functies/ Cyclus Psychpathologie voor MBO/ Noorderpoort Groningen / februari- juli  2018  / Samenstelling Gert Jan Lute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www.youtube.com/watch?v=26l1rgE7G78&amp;t=202s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www.youtube.com/watch?v=fwJELRrk5hc&amp;t=1340s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wRjBQs31Pk&amp;t=19s" TargetMode="External"/><Relationship Id="rId2" Type="http://schemas.openxmlformats.org/officeDocument/2006/relationships/hyperlink" Target="https://www.youtube.com/watch?v=iFK1NaEaT9g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123test.nl/abstract-redeneren/" TargetMode="External"/><Relationship Id="rId4" Type="http://schemas.openxmlformats.org/officeDocument/2006/relationships/hyperlink" Target="https://www.youtube.com/watch?v=vaxN276EM-0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>
                <a:latin typeface="Book Antiqua" panose="02040602050305030304" pitchFamily="18" charset="0"/>
              </a:rPr>
              <a:t>Psychische Functies</a:t>
            </a: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39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980661" y="993913"/>
            <a:ext cx="5115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Stemming: </a:t>
            </a:r>
          </a:p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Een mentale of emotionele toestand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3" y="2748239"/>
            <a:ext cx="5409537" cy="3380961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718852" y="1404730"/>
            <a:ext cx="45852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>
                <a:solidFill>
                  <a:schemeClr val="bg1"/>
                </a:solidFill>
                <a:latin typeface="Book Antiqua" panose="02040602050305030304" pitchFamily="18" charset="0"/>
              </a:rPr>
              <a:t>‘Het weer verhoudt zich tot het klimaat</a:t>
            </a:r>
          </a:p>
          <a:p>
            <a:r>
              <a:rPr lang="nl-NL" sz="4000">
                <a:solidFill>
                  <a:schemeClr val="bg1"/>
                </a:solidFill>
                <a:latin typeface="Book Antiqua" panose="02040602050305030304" pitchFamily="18" charset="0"/>
              </a:rPr>
              <a:t>Zoals de stemming zich verhoudt tot het karakter ‘</a:t>
            </a:r>
          </a:p>
        </p:txBody>
      </p:sp>
    </p:spTree>
    <p:extLst>
      <p:ext uri="{BB962C8B-B14F-4D97-AF65-F5344CB8AC3E}">
        <p14:creationId xmlns:p14="http://schemas.microsoft.com/office/powerpoint/2010/main" val="102169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834885" y="899996"/>
            <a:ext cx="956807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>
                <a:solidFill>
                  <a:schemeClr val="bg1"/>
                </a:solidFill>
                <a:latin typeface="Book Antiqua" panose="02040602050305030304" pitchFamily="18" charset="0"/>
              </a:rPr>
              <a:t>Waarneming</a:t>
            </a:r>
            <a:endParaRPr lang="nl-NL" sz="36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Ook wel </a:t>
            </a:r>
            <a:r>
              <a:rPr lang="nl-NL" sz="2400" i="1">
                <a:solidFill>
                  <a:schemeClr val="bg1"/>
                </a:solidFill>
                <a:latin typeface="Book Antiqua" panose="02040602050305030304" pitchFamily="18" charset="0"/>
              </a:rPr>
              <a:t>perceptie</a:t>
            </a: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 genoemd, is het proces van het verwerven, registreren, interpreteren, selecteren en ordenen van zintuiglijke informatie.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Ieder mens neemt anders waar omdat waarneming wordt vervormd door zintuigen, denkpatronen en verwachtingen.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Een voorbeeld: 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1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2" y="808460"/>
            <a:ext cx="4896015" cy="471033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119446" y="1069145"/>
            <a:ext cx="46282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>
                <a:solidFill>
                  <a:schemeClr val="bg1"/>
                </a:solidFill>
                <a:latin typeface="Book Antiqua" panose="02040602050305030304" pitchFamily="18" charset="0"/>
              </a:rPr>
              <a:t>De Vaas van </a:t>
            </a:r>
            <a:r>
              <a:rPr lang="nl-NL" sz="4800" err="1">
                <a:solidFill>
                  <a:schemeClr val="bg1"/>
                </a:solidFill>
                <a:latin typeface="Book Antiqua" panose="02040602050305030304" pitchFamily="18" charset="0"/>
              </a:rPr>
              <a:t>Rubin</a:t>
            </a:r>
            <a:endParaRPr lang="nl-NL" sz="48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48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48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nl-NL" sz="4800">
                <a:solidFill>
                  <a:schemeClr val="bg1"/>
                </a:solidFill>
                <a:latin typeface="Book Antiqua" panose="02040602050305030304" pitchFamily="18" charset="0"/>
              </a:rPr>
              <a:t>Wat zie je:  een vaas of…… ?</a:t>
            </a:r>
          </a:p>
        </p:txBody>
      </p:sp>
    </p:spTree>
    <p:extLst>
      <p:ext uri="{BB962C8B-B14F-4D97-AF65-F5344CB8AC3E}">
        <p14:creationId xmlns:p14="http://schemas.microsoft.com/office/powerpoint/2010/main" val="314896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 "/>
          <p:cNvSpPr>
            <a:spLocks noChangeAspect="1" noChangeArrowheads="1"/>
          </p:cNvSpPr>
          <p:nvPr/>
        </p:nvSpPr>
        <p:spPr bwMode="auto">
          <a:xfrm>
            <a:off x="63500" y="-914400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148" y="641779"/>
            <a:ext cx="3508305" cy="520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0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58" y="677333"/>
            <a:ext cx="5826681" cy="52981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926" y="677333"/>
            <a:ext cx="4792851" cy="529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6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fbeelding 1" descr="OptischBedrog1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960438"/>
            <a:ext cx="5434013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83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Afbeelding 1" descr="fip10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182689"/>
            <a:ext cx="378618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9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Afbeelding 1" descr="do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125538"/>
            <a:ext cx="611505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68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old_young_wo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908050"/>
            <a:ext cx="46736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13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Afbeelding 1" descr="optisch_bedrog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1" y="1019175"/>
            <a:ext cx="4214813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1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5617" y="1295399"/>
            <a:ext cx="2236994" cy="3925957"/>
          </a:xfrm>
        </p:spPr>
        <p:txBody>
          <a:bodyPr/>
          <a:lstStyle/>
          <a:p>
            <a:r>
              <a:rPr lang="nl-NL" sz="660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nl-NL" sz="660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nl-NL" sz="6600">
                <a:latin typeface="Book Antiqua" panose="02040602050305030304" pitchFamily="18" charset="0"/>
              </a:rPr>
              <a:t/>
            </a:r>
            <a:br>
              <a:rPr lang="nl-NL" sz="6600">
                <a:latin typeface="Book Antiqua" panose="02040602050305030304" pitchFamily="18" charset="0"/>
              </a:rPr>
            </a:br>
            <a:r>
              <a:rPr lang="nl-NL" sz="6600">
                <a:latin typeface="Book Antiqua" panose="02040602050305030304" pitchFamily="18" charset="0"/>
              </a:rPr>
              <a:t/>
            </a:r>
            <a:br>
              <a:rPr lang="nl-NL" sz="6600">
                <a:latin typeface="Book Antiqua" panose="02040602050305030304" pitchFamily="18" charset="0"/>
              </a:rPr>
            </a:br>
            <a:r>
              <a:rPr lang="nl-NL" sz="6600">
                <a:latin typeface="Book Antiqua" panose="02040602050305030304" pitchFamily="18" charset="0"/>
              </a:rPr>
              <a:t>In deze les: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0589" y="450575"/>
            <a:ext cx="7880624" cy="5910468"/>
          </a:xfrm>
        </p:spPr>
      </p:pic>
      <p:sp>
        <p:nvSpPr>
          <p:cNvPr id="7" name="Tekstvak 6"/>
          <p:cNvSpPr txBox="1"/>
          <p:nvPr/>
        </p:nvSpPr>
        <p:spPr>
          <a:xfrm>
            <a:off x="2266122" y="728870"/>
            <a:ext cx="88789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>
                <a:solidFill>
                  <a:schemeClr val="bg1"/>
                </a:solidFill>
                <a:latin typeface="Book Antiqua" panose="02040602050305030304" pitchFamily="18" charset="0"/>
              </a:rPr>
              <a:t>1.    </a:t>
            </a:r>
            <a:r>
              <a:rPr lang="nl-NL" sz="3600" b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Begripsbepaling</a:t>
            </a:r>
          </a:p>
          <a:p>
            <a:r>
              <a:rPr lang="nl-NL" sz="3600" b="1">
                <a:solidFill>
                  <a:schemeClr val="bg1"/>
                </a:solidFill>
                <a:latin typeface="Book Antiqua" panose="02040602050305030304" pitchFamily="18" charset="0"/>
              </a:rPr>
              <a:t>2.    </a:t>
            </a:r>
            <a:r>
              <a:rPr lang="nl-NL" sz="3600" b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Terminologie</a:t>
            </a:r>
          </a:p>
          <a:p>
            <a:r>
              <a:rPr lang="nl-NL" sz="3600" b="1">
                <a:solidFill>
                  <a:schemeClr val="bg1"/>
                </a:solidFill>
                <a:latin typeface="Book Antiqua" panose="02040602050305030304" pitchFamily="18" charset="0"/>
              </a:rPr>
              <a:t>3</a:t>
            </a:r>
            <a:r>
              <a:rPr lang="nl-NL" sz="3600" b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.    De verschillende psychische functies</a:t>
            </a:r>
          </a:p>
        </p:txBody>
      </p:sp>
    </p:spTree>
    <p:extLst>
      <p:ext uri="{BB962C8B-B14F-4D97-AF65-F5344CB8AC3E}">
        <p14:creationId xmlns:p14="http://schemas.microsoft.com/office/powerpoint/2010/main" val="324143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Afbeelding 1" descr="escher_waterf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4" y="260351"/>
            <a:ext cx="4738687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Afbeelding 1" descr="image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4" y="541339"/>
            <a:ext cx="5786437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5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9" y="1409700"/>
            <a:ext cx="37814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02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885950"/>
            <a:ext cx="3581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24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bc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7145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99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Afbeelding 1" descr="illusi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260350"/>
            <a:ext cx="5903913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90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4" y="476251"/>
            <a:ext cx="5502275" cy="55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02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836614"/>
            <a:ext cx="700405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10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ilosofi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"/>
            <a:ext cx="7543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23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81879" y="927652"/>
            <a:ext cx="1050897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>
                <a:solidFill>
                  <a:schemeClr val="bg1"/>
                </a:solidFill>
                <a:latin typeface="Book Antiqua" panose="02040602050305030304" pitchFamily="18" charset="0"/>
              </a:rPr>
              <a:t>Ik – besef </a:t>
            </a:r>
          </a:p>
          <a:p>
            <a:endParaRPr lang="nl-NL" sz="4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De bewustwording een ‘eigen ik’ te </a:t>
            </a:r>
          </a:p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hebben en je daarbij te </a:t>
            </a:r>
          </a:p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onderscheiden van anderen</a:t>
            </a:r>
          </a:p>
          <a:p>
            <a:endParaRPr lang="nl-NL" sz="4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20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20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20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20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000">
                <a:solidFill>
                  <a:schemeClr val="bg1"/>
                </a:solidFill>
                <a:latin typeface="Book Antiqua" panose="02040602050305030304" pitchFamily="18" charset="0"/>
              </a:rPr>
              <a:t>https://www.youtube.com/watch?v=pQFZGQmrszg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316" y="2060921"/>
            <a:ext cx="28765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3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993913" y="901149"/>
            <a:ext cx="1024392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nl-NL" sz="3200" u="sng">
                <a:solidFill>
                  <a:schemeClr val="bg1"/>
                </a:solidFill>
                <a:latin typeface="Book Antiqua" panose="02040602050305030304" pitchFamily="18" charset="0"/>
              </a:rPr>
              <a:t>Begripsbepaling</a:t>
            </a:r>
          </a:p>
          <a:p>
            <a:pPr marL="457200" indent="-457200">
              <a:buAutoNum type="arabicPeriod"/>
            </a:pPr>
            <a:endParaRPr lang="nl-NL" sz="2400" u="sng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Psychische functies zijn die processen 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die optimaal psychisch functioneren 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van mensen en dieren mogelijk maken. 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Ze dragen zorg voor oriëntatie, kennis, 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leren, herinneren, fantasie, humor, 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gedrag, interesses, houding, mening, 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waarnemen, motivatie, liefde, affect , 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persoonlijkheid, karakter……  </a:t>
            </a:r>
            <a:endParaRPr lang="nl-NL" sz="2400">
              <a:solidFill>
                <a:schemeClr val="bg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493" y="1417984"/>
            <a:ext cx="3294822" cy="43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748" y="2054087"/>
            <a:ext cx="3996636" cy="399663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62609" y="492908"/>
            <a:ext cx="669234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u="sng">
                <a:solidFill>
                  <a:schemeClr val="bg1"/>
                </a:solidFill>
                <a:latin typeface="Book Antiqua" panose="02040602050305030304" pitchFamily="18" charset="0"/>
              </a:rPr>
              <a:t>Oriëntatie</a:t>
            </a:r>
          </a:p>
          <a:p>
            <a:endParaRPr lang="nl-NL" sz="4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Vermogen tot situatiebepaling</a:t>
            </a:r>
          </a:p>
          <a:p>
            <a:endParaRPr lang="nl-NL" sz="36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We onderscheiden: </a:t>
            </a:r>
          </a:p>
          <a:p>
            <a:endParaRPr lang="nl-NL" sz="36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1. Plaats</a:t>
            </a:r>
          </a:p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2. Tijd </a:t>
            </a:r>
          </a:p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3. Persoon</a:t>
            </a:r>
            <a:endParaRPr lang="nl-NL" sz="440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50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5009320" y="615122"/>
            <a:ext cx="601648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u="sng">
                <a:solidFill>
                  <a:schemeClr val="bg1"/>
                </a:solidFill>
                <a:latin typeface="Book Antiqua" panose="02040602050305030304" pitchFamily="18" charset="0"/>
              </a:rPr>
              <a:t>Geheugen: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Is het vermogen van een mens of dier om informatie te onthouden. Het omvat drie belangrijke aspecten, namelijk de opslag, het vasthouden of bewaren en het terugzoeken van informatie. 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Leren is het proces waardoor nieuwe kennis en vaardigheden in de hersenen wordt opgeslagen.  </a:t>
            </a: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  <a:hlinkClick r:id="rId2"/>
              </a:rPr>
              <a:t>Ton Sijbrands</a:t>
            </a:r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Vergeten is het proces waardoor informatie in het geheugen verloren gaat.</a:t>
            </a:r>
            <a:endParaRPr lang="nl-NL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01" y="615122"/>
            <a:ext cx="4079185" cy="557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2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007165" y="874642"/>
            <a:ext cx="9289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>
                <a:solidFill>
                  <a:schemeClr val="bg1"/>
                </a:solidFill>
                <a:latin typeface="Book Antiqua" panose="02040602050305030304" pitchFamily="18" charset="0"/>
              </a:rPr>
              <a:t>Spreken en taalgebruik</a:t>
            </a:r>
          </a:p>
          <a:p>
            <a:endParaRPr lang="nl-NL" sz="4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3200">
                <a:solidFill>
                  <a:schemeClr val="bg1"/>
                </a:solidFill>
                <a:latin typeface="Book Antiqua" panose="02040602050305030304" pitchFamily="18" charset="0"/>
              </a:rPr>
              <a:t>Het vermogen van mensen om abstracte ideeën om te zetten in taal</a:t>
            </a:r>
          </a:p>
          <a:p>
            <a:endParaRPr lang="nl-NL" sz="4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440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791" y="2881957"/>
            <a:ext cx="3949148" cy="317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5605669" y="795130"/>
            <a:ext cx="573819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u="sng">
                <a:solidFill>
                  <a:schemeClr val="bg1"/>
                </a:solidFill>
                <a:latin typeface="Book Antiqua" panose="02040602050305030304" pitchFamily="18" charset="0"/>
              </a:rPr>
              <a:t>Denken</a:t>
            </a:r>
            <a:r>
              <a:rPr lang="nl-NL" sz="4400" u="sng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nl-NL" sz="2800">
                <a:solidFill>
                  <a:schemeClr val="bg1"/>
                </a:solidFill>
                <a:latin typeface="Book Antiqua" panose="02040602050305030304" pitchFamily="18" charset="0"/>
              </a:rPr>
              <a:t>Een innerlijk of mentaal proces waarbij een beeld of voorstelling (van iets of iemand), herinnering (van iets of iemand), of idee (inzicht, begrip, plan) wordt gevormd.   </a:t>
            </a:r>
            <a:r>
              <a:rPr lang="nl-NL" sz="1600">
                <a:solidFill>
                  <a:schemeClr val="bg1"/>
                </a:solidFill>
                <a:latin typeface="Book Antiqua" panose="02040602050305030304" pitchFamily="18" charset="0"/>
                <a:hlinkClick r:id="rId2"/>
              </a:rPr>
              <a:t>De bovenkamer</a:t>
            </a:r>
            <a:endParaRPr lang="nl-NL" sz="16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28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800">
                <a:solidFill>
                  <a:schemeClr val="bg1"/>
                </a:solidFill>
                <a:latin typeface="Book Antiqua" panose="02040602050305030304" pitchFamily="18" charset="0"/>
              </a:rPr>
              <a:t>Nadenken, overwegen, zich te binnen roepen zijn aan denken verwante begrippen</a:t>
            </a:r>
            <a:r>
              <a:rPr lang="nl-NL" sz="320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09" y="901146"/>
            <a:ext cx="3873777" cy="516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4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22852" y="477078"/>
            <a:ext cx="11003092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u="sng" dirty="0">
                <a:solidFill>
                  <a:schemeClr val="bg1"/>
                </a:solidFill>
                <a:latin typeface="Book Antiqua" panose="02040602050305030304" pitchFamily="18" charset="0"/>
              </a:rPr>
              <a:t>Intelligentie</a:t>
            </a:r>
          </a:p>
          <a:p>
            <a:r>
              <a:rPr lang="nl-NL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Een</a:t>
            </a:r>
            <a:r>
              <a:rPr lang="nl-N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 algemeen begrip uit de psychologie dat een mentale eigenschap beschrijft met veel verschillende functies zoals: </a:t>
            </a:r>
          </a:p>
          <a:p>
            <a:endParaRPr lang="nl-NL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De mogelijkheid overeenkomsten en verschillen op te merken in waarnemingen;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Zich in de ruimte te oriënteren; </a:t>
            </a:r>
            <a:r>
              <a:rPr lang="nl-NL" sz="2400" dirty="0">
                <a:solidFill>
                  <a:schemeClr val="bg1"/>
                </a:solidFill>
                <a:latin typeface="Book Antiqua" panose="02040602050305030304" pitchFamily="18" charset="0"/>
                <a:hlinkClick r:id="rId2"/>
              </a:rPr>
              <a:t>De </a:t>
            </a:r>
            <a:r>
              <a:rPr lang="nl-NL" sz="2400" dirty="0" err="1">
                <a:solidFill>
                  <a:schemeClr val="bg1"/>
                </a:solidFill>
                <a:latin typeface="Book Antiqua" panose="02040602050305030304" pitchFamily="18" charset="0"/>
                <a:hlinkClick r:id="rId2"/>
              </a:rPr>
              <a:t>orientatie</a:t>
            </a:r>
            <a:r>
              <a:rPr lang="nl-NL" sz="2400" dirty="0">
                <a:solidFill>
                  <a:schemeClr val="bg1"/>
                </a:solidFill>
                <a:latin typeface="Book Antiqua" panose="02040602050305030304" pitchFamily="18" charset="0"/>
                <a:hlinkClick r:id="rId2"/>
              </a:rPr>
              <a:t> van een bijenwolf</a:t>
            </a:r>
            <a:endParaRPr lang="nl-NL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Te redeneren;    </a:t>
            </a:r>
            <a:r>
              <a:rPr lang="nl-NL" sz="2400" dirty="0">
                <a:solidFill>
                  <a:schemeClr val="bg1"/>
                </a:solidFill>
                <a:latin typeface="Book Antiqua" panose="02040602050305030304" pitchFamily="18" charset="0"/>
                <a:hlinkClick r:id="rId3"/>
              </a:rPr>
              <a:t>Jekkers</a:t>
            </a:r>
            <a:endParaRPr lang="nl-NL" sz="2400" u="sng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Plannen te maken;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Problemen te doorgronden en op te lossen;     </a:t>
            </a:r>
            <a:r>
              <a:rPr lang="nl-NL" sz="2400" dirty="0">
                <a:solidFill>
                  <a:schemeClr val="bg1"/>
                </a:solidFill>
                <a:latin typeface="Book Antiqua" panose="02040602050305030304" pitchFamily="18" charset="0"/>
                <a:hlinkClick r:id="rId4"/>
              </a:rPr>
              <a:t>Intelligente kraaien</a:t>
            </a:r>
            <a:endParaRPr lang="nl-NL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In abstracties te denken;  ( </a:t>
            </a:r>
            <a:r>
              <a:rPr lang="nl-NL" sz="2400" dirty="0">
                <a:solidFill>
                  <a:schemeClr val="bg1"/>
                </a:solidFill>
                <a:latin typeface="Book Antiqua" panose="02040602050305030304" pitchFamily="18" charset="0"/>
                <a:hlinkClick r:id="rId5"/>
              </a:rPr>
              <a:t>oefening</a:t>
            </a:r>
            <a:r>
              <a:rPr lang="nl-N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Ideeën en taal te begrijpen en te produceren;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Informatie op te slaan in het geheugen en daar weer uit op te halen,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Book Antiqua" panose="02040602050305030304" pitchFamily="18" charset="0"/>
              </a:rPr>
              <a:t>Te leren van ervaringen.    </a:t>
            </a:r>
            <a:endParaRPr lang="nl-NL" sz="4400" u="sng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4400" u="sng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4400" u="sng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4400" u="sng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4400" u="sng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48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0073-3314-4C48-8847-0533CB44B7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C8225-BD7E-4CC4-BFEF-1BEFBAAEF9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0329" y="265044"/>
            <a:ext cx="7288696" cy="914400"/>
          </a:xfrm>
        </p:spPr>
        <p:txBody>
          <a:bodyPr/>
          <a:lstStyle/>
          <a:p>
            <a:r>
              <a:rPr lang="nl-NL" sz="3600" u="sng">
                <a:latin typeface="Book Antiqua" panose="02040602050305030304" pitchFamily="18" charset="0"/>
              </a:rPr>
              <a:t>  1. Begripsbepaling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669" y="906670"/>
            <a:ext cx="3737941" cy="498392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62608" y="1366276"/>
            <a:ext cx="5791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Het psychisch functioneren is complex en wordt bepaald door een aantal  factoren zoals: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Achtergrond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Cultuur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Erfelijkheid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Opvoeding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Omstandigheden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Ervaring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6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662609" y="702365"/>
            <a:ext cx="647470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nl-NL" sz="2400" u="sng">
                <a:solidFill>
                  <a:schemeClr val="bg1"/>
                </a:solidFill>
                <a:latin typeface="Book Antiqua" panose="02040602050305030304" pitchFamily="18" charset="0"/>
              </a:rPr>
              <a:t>Begripsbepaling</a:t>
            </a:r>
          </a:p>
          <a:p>
            <a:pPr marL="342900" indent="-342900">
              <a:buAutoNum type="arabicPeriod"/>
            </a:pPr>
            <a:endParaRPr lang="nl-NL" u="sng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Tussen psychisch gezond en psychisch gestoord gedrag loopt een dunne scheidslijn die per individu, cultuur en situatie verschilt.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Met andere woorden: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Er is geen standaard voor psychisch gestoord gedrag.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Beleving van psychisch lijden verschilt per geval waarbij de interpretatie en de invloed van de omgeving vaak belangrijke factoren zijn.</a:t>
            </a:r>
            <a:endParaRPr lang="nl-NL">
              <a:solidFill>
                <a:schemeClr val="bg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428" y="914399"/>
            <a:ext cx="3806687" cy="507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7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164" y="3578088"/>
            <a:ext cx="4502643" cy="259946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83095" y="681416"/>
            <a:ext cx="998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K2. 2.i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67408" y="866082"/>
            <a:ext cx="65200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u="sng">
                <a:latin typeface="Book Antiqua" panose="02040602050305030304" pitchFamily="18" charset="0"/>
              </a:rPr>
              <a:t>2</a:t>
            </a:r>
            <a:r>
              <a:rPr lang="nl-NL" sz="3600" u="sng">
                <a:solidFill>
                  <a:schemeClr val="bg1"/>
                </a:solidFill>
                <a:latin typeface="Book Antiqua" panose="02040602050305030304" pitchFamily="18" charset="0"/>
              </a:rPr>
              <a:t>2. Terminologie</a:t>
            </a:r>
          </a:p>
          <a:p>
            <a:endParaRPr lang="nl-NL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Als er sprake is van een gestoorde psychische functie, spreken we over het </a:t>
            </a:r>
            <a:r>
              <a:rPr lang="nl-NL" sz="2400" u="sng">
                <a:solidFill>
                  <a:schemeClr val="bg1"/>
                </a:solidFill>
                <a:latin typeface="Book Antiqua" panose="02040602050305030304" pitchFamily="18" charset="0"/>
              </a:rPr>
              <a:t>Symptoom</a:t>
            </a:r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 waaraan iemand lijdt.</a:t>
            </a:r>
          </a:p>
          <a:p>
            <a:endParaRPr lang="nl-NL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Dat </a:t>
            </a:r>
            <a:r>
              <a:rPr lang="nl-NL" sz="2400" u="sng">
                <a:solidFill>
                  <a:schemeClr val="bg1"/>
                </a:solidFill>
                <a:latin typeface="Book Antiqua" panose="02040602050305030304" pitchFamily="18" charset="0"/>
              </a:rPr>
              <a:t>Symptoom</a:t>
            </a:r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 kan bijvoorbeeld zijn: somberheid</a:t>
            </a:r>
          </a:p>
          <a:p>
            <a:endParaRPr lang="nl-NL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Een aantal symptomen vormt samen een </a:t>
            </a:r>
            <a:r>
              <a:rPr lang="nl-NL" sz="2400" u="sng">
                <a:solidFill>
                  <a:schemeClr val="bg1"/>
                </a:solidFill>
                <a:latin typeface="Book Antiqua" panose="02040602050305030304" pitchFamily="18" charset="0"/>
              </a:rPr>
              <a:t>Syndroom</a:t>
            </a:r>
          </a:p>
          <a:p>
            <a:endParaRPr lang="nl-NL" u="sng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De oorzaken van stoornissen noemen we de   </a:t>
            </a:r>
            <a:r>
              <a:rPr lang="nl-NL" sz="2400" u="sng">
                <a:solidFill>
                  <a:schemeClr val="bg1"/>
                </a:solidFill>
                <a:latin typeface="Book Antiqua" panose="02040602050305030304" pitchFamily="18" charset="0"/>
              </a:rPr>
              <a:t>Etiologie</a:t>
            </a:r>
          </a:p>
          <a:p>
            <a:endParaRPr lang="nl-NL" sz="2400" u="sng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Oorzaken van psychische lijden zijn:</a:t>
            </a:r>
          </a:p>
          <a:p>
            <a:endParaRPr lang="nl-NL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Somatische factoren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Sociale en ontwikkelingsfactoren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Psychologische factoren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9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980661" y="689113"/>
            <a:ext cx="821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3. De verschillende psychische functies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26" y="1755765"/>
            <a:ext cx="5262233" cy="396239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824870" y="1755765"/>
            <a:ext cx="43069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Bewustzijn</a:t>
            </a:r>
          </a:p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Affect</a:t>
            </a:r>
          </a:p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Stemming</a:t>
            </a:r>
          </a:p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Waarnemen</a:t>
            </a:r>
          </a:p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Ik- besef</a:t>
            </a:r>
          </a:p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Oriëntatie</a:t>
            </a:r>
          </a:p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Geheugen</a:t>
            </a:r>
          </a:p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Spreken en taalgebruik</a:t>
            </a:r>
          </a:p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Denken</a:t>
            </a:r>
          </a:p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Intelligentie</a:t>
            </a:r>
          </a:p>
        </p:txBody>
      </p:sp>
    </p:spTree>
    <p:extLst>
      <p:ext uri="{BB962C8B-B14F-4D97-AF65-F5344CB8AC3E}">
        <p14:creationId xmlns:p14="http://schemas.microsoft.com/office/powerpoint/2010/main" val="401418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139688" y="1007166"/>
            <a:ext cx="534062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3. De verschillende psychische functies</a:t>
            </a:r>
          </a:p>
          <a:p>
            <a:endParaRPr lang="nl-NL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800" u="sng">
                <a:solidFill>
                  <a:schemeClr val="bg1"/>
                </a:solidFill>
                <a:latin typeface="Book Antiqua" panose="02040602050305030304" pitchFamily="18" charset="0"/>
              </a:rPr>
              <a:t>Bewustzijn:</a:t>
            </a: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Is het vermogen om te kunnen ervaren </a:t>
            </a: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of waarnemen oftewel een beleving of besef hebben </a:t>
            </a: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van jezelf en de omgeving.</a:t>
            </a:r>
          </a:p>
          <a:p>
            <a:endParaRPr lang="nl-NL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Bewustzijn kent een aantal stadia:</a:t>
            </a:r>
          </a:p>
          <a:p>
            <a:endParaRPr lang="nl-NL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Van een verhoogd bewustzijn door meditatie of </a:t>
            </a: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gebruik van drugs ( Amfetamine, XTC)</a:t>
            </a:r>
          </a:p>
          <a:p>
            <a:endParaRPr lang="nl-NL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Tot een verlaagd bewustzijn door vermoeidheid, </a:t>
            </a: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hersenbeschadiging, Epilepsie of het gebruik van </a:t>
            </a: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drugs zoals alcohol en heroïne.</a:t>
            </a:r>
          </a:p>
          <a:p>
            <a:endParaRPr lang="nl-NL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Tot coma</a:t>
            </a:r>
            <a:endParaRPr lang="nl-NL">
              <a:solidFill>
                <a:schemeClr val="bg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871" y="1007166"/>
            <a:ext cx="4292370" cy="480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1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861391" y="874643"/>
            <a:ext cx="1048247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solidFill>
                  <a:schemeClr val="bg1"/>
                </a:solidFill>
                <a:latin typeface="Book Antiqua" panose="02040602050305030304" pitchFamily="18" charset="0"/>
              </a:rPr>
              <a:t>Affect: 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Een patroon van waarneembaar gedrag 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waarmee een subjectief gevoel of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emotie tot uitdrukking wordt 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gebracht.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Een plotselinge, hevige emotie of 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gemoedstoestand of 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640" y="1417882"/>
            <a:ext cx="5156752" cy="343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0053979396584F96D742685097871F" ma:contentTypeVersion="8" ma:contentTypeDescription="Een nieuw document maken." ma:contentTypeScope="" ma:versionID="9117dd2fcfe12350821822c933b29f2d">
  <xsd:schema xmlns:xsd="http://www.w3.org/2001/XMLSchema" xmlns:xs="http://www.w3.org/2001/XMLSchema" xmlns:p="http://schemas.microsoft.com/office/2006/metadata/properties" xmlns:ns2="657badc7-5b73-49fc-aaf6-044af47df739" xmlns:ns3="deb9f1bc-45b5-4a08-b62a-86e94b70de4f" targetNamespace="http://schemas.microsoft.com/office/2006/metadata/properties" ma:root="true" ma:fieldsID="445633536bd001d4c136f9a1eb50816c" ns2:_="" ns3:_="">
    <xsd:import namespace="657badc7-5b73-49fc-aaf6-044af47df739"/>
    <xsd:import namespace="deb9f1bc-45b5-4a08-b62a-86e94b70de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badc7-5b73-49fc-aaf6-044af47df7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9f1bc-45b5-4a08-b62a-86e94b70de4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eb9f1bc-45b5-4a08-b62a-86e94b70de4f">
      <UserInfo>
        <DisplayName>Greetje Willems</DisplayName>
        <AccountId>38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4C82C21-33F7-4BCF-BC8F-DA3FC00385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CEEDFE-769E-4FED-8FC0-5AE32004EC9B}">
  <ds:schemaRefs>
    <ds:schemaRef ds:uri="657badc7-5b73-49fc-aaf6-044af47df739"/>
    <ds:schemaRef ds:uri="deb9f1bc-45b5-4a08-b62a-86e94b70de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7DFD435-E3DF-4F1B-9FB1-DC848F59B06E}">
  <ds:schemaRefs>
    <ds:schemaRef ds:uri="657badc7-5b73-49fc-aaf6-044af47df739"/>
    <ds:schemaRef ds:uri="deb9f1bc-45b5-4a08-b62a-86e94b70de4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668</Words>
  <Application>Microsoft Office PowerPoint</Application>
  <PresentationFormat>Breedbeeld</PresentationFormat>
  <Paragraphs>149</Paragraphs>
  <Slides>35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1" baseType="lpstr">
      <vt:lpstr>Arial</vt:lpstr>
      <vt:lpstr>Book Antiqua</vt:lpstr>
      <vt:lpstr>Calibri</vt:lpstr>
      <vt:lpstr>Century Gothic</vt:lpstr>
      <vt:lpstr>Wingdings 3</vt:lpstr>
      <vt:lpstr>Ion-directiekamer</vt:lpstr>
      <vt:lpstr>Psychische Functies</vt:lpstr>
      <vt:lpstr>   In deze les:</vt:lpstr>
      <vt:lpstr>PowerPoint-presentatie</vt:lpstr>
      <vt:lpstr>  1. Begripsbepaling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Psychische Functies</dc:title>
  <dc:creator>Peter Haagsma</dc:creator>
  <cp:lastModifiedBy>Peter Haagsma</cp:lastModifiedBy>
  <cp:revision>4</cp:revision>
  <dcterms:modified xsi:type="dcterms:W3CDTF">2018-10-14T17:15:10Z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0x010100B80053979396584F96D742685097871F</vt:lpwstr>
  </property>
  <property fmtid="{D5CDD505-2E9C-101B-9397-08002B2CF9AE}" pid="3" name="display_urn">
    <vt:lpwstr>Greetje Willems</vt:lpwstr>
  </property>
  <property fmtid="{D5CDD505-2E9C-101B-9397-08002B2CF9AE}" pid="4" name="SharedWithUsers">
    <vt:lpwstr>38;#Greetje Willems</vt:lpwstr>
  </property>
</Properties>
</file>